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67" r:id="rId2"/>
    <p:sldId id="690" r:id="rId3"/>
    <p:sldId id="381" r:id="rId4"/>
    <p:sldId id="392" r:id="rId5"/>
    <p:sldId id="393" r:id="rId6"/>
    <p:sldId id="489" r:id="rId7"/>
    <p:sldId id="490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414" r:id="rId28"/>
    <p:sldId id="413" r:id="rId29"/>
    <p:sldId id="412" r:id="rId30"/>
    <p:sldId id="418" r:id="rId31"/>
    <p:sldId id="384" r:id="rId32"/>
    <p:sldId id="417" r:id="rId33"/>
    <p:sldId id="416" r:id="rId34"/>
    <p:sldId id="386" r:id="rId35"/>
    <p:sldId id="387" r:id="rId36"/>
    <p:sldId id="388" r:id="rId37"/>
    <p:sldId id="389" r:id="rId38"/>
    <p:sldId id="422" r:id="rId39"/>
    <p:sldId id="421" r:id="rId40"/>
    <p:sldId id="420" r:id="rId41"/>
    <p:sldId id="419" r:id="rId42"/>
    <p:sldId id="426" r:id="rId43"/>
    <p:sldId id="425" r:id="rId44"/>
    <p:sldId id="424" r:id="rId45"/>
    <p:sldId id="423" r:id="rId46"/>
    <p:sldId id="427" r:id="rId47"/>
    <p:sldId id="430" r:id="rId48"/>
    <p:sldId id="429" r:id="rId49"/>
    <p:sldId id="428" r:id="rId50"/>
    <p:sldId id="435" r:id="rId51"/>
    <p:sldId id="434" r:id="rId52"/>
    <p:sldId id="433" r:id="rId53"/>
    <p:sldId id="432" r:id="rId54"/>
    <p:sldId id="431" r:id="rId55"/>
    <p:sldId id="436" r:id="rId56"/>
    <p:sldId id="441" r:id="rId57"/>
    <p:sldId id="440" r:id="rId58"/>
    <p:sldId id="439" r:id="rId59"/>
    <p:sldId id="438" r:id="rId60"/>
    <p:sldId id="437" r:id="rId61"/>
    <p:sldId id="442" r:id="rId62"/>
    <p:sldId id="379" r:id="rId63"/>
    <p:sldId id="447" r:id="rId64"/>
    <p:sldId id="446" r:id="rId65"/>
    <p:sldId id="445" r:id="rId66"/>
    <p:sldId id="444" r:id="rId67"/>
    <p:sldId id="443" r:id="rId68"/>
    <p:sldId id="448" r:id="rId69"/>
    <p:sldId id="453" r:id="rId70"/>
    <p:sldId id="452" r:id="rId71"/>
    <p:sldId id="451" r:id="rId72"/>
    <p:sldId id="450" r:id="rId73"/>
    <p:sldId id="449" r:id="rId74"/>
    <p:sldId id="454" r:id="rId75"/>
    <p:sldId id="459" r:id="rId76"/>
    <p:sldId id="458" r:id="rId77"/>
    <p:sldId id="457" r:id="rId78"/>
    <p:sldId id="456" r:id="rId79"/>
    <p:sldId id="455" r:id="rId80"/>
    <p:sldId id="460" r:id="rId81"/>
    <p:sldId id="465" r:id="rId82"/>
    <p:sldId id="464" r:id="rId83"/>
    <p:sldId id="463" r:id="rId84"/>
    <p:sldId id="462" r:id="rId85"/>
    <p:sldId id="461" r:id="rId86"/>
    <p:sldId id="466" r:id="rId87"/>
    <p:sldId id="471" r:id="rId88"/>
    <p:sldId id="470" r:id="rId89"/>
    <p:sldId id="469" r:id="rId90"/>
    <p:sldId id="468" r:id="rId91"/>
    <p:sldId id="467" r:id="rId92"/>
    <p:sldId id="472" r:id="rId93"/>
    <p:sldId id="477" r:id="rId94"/>
    <p:sldId id="476" r:id="rId95"/>
    <p:sldId id="475" r:id="rId96"/>
    <p:sldId id="474" r:id="rId97"/>
    <p:sldId id="473" r:id="rId98"/>
    <p:sldId id="478" r:id="rId99"/>
    <p:sldId id="483" r:id="rId100"/>
    <p:sldId id="482" r:id="rId101"/>
    <p:sldId id="481" r:id="rId102"/>
    <p:sldId id="480" r:id="rId103"/>
    <p:sldId id="479" r:id="rId104"/>
    <p:sldId id="484" r:id="rId105"/>
    <p:sldId id="488" r:id="rId106"/>
    <p:sldId id="487" r:id="rId107"/>
    <p:sldId id="486" r:id="rId108"/>
    <p:sldId id="257" r:id="rId109"/>
    <p:sldId id="260" r:id="rId110"/>
    <p:sldId id="485" r:id="rId1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2" autoAdjust="0"/>
    <p:restoredTop sz="86427" autoAdjust="0"/>
  </p:normalViewPr>
  <p:slideViewPr>
    <p:cSldViewPr snapToGrid="0" snapToObjects="1">
      <p:cViewPr varScale="1">
        <p:scale>
          <a:sx n="131" d="100"/>
          <a:sy n="131" d="100"/>
        </p:scale>
        <p:origin x="54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10/1/2019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10/1/2019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10/1/2019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" y="228600"/>
            <a:ext cx="8801100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8601"/>
            <a:ext cx="8153400" cy="914399"/>
          </a:xfrm>
        </p:spPr>
        <p:txBody>
          <a:bodyPr anchor="ctr"/>
          <a:lstStyle>
            <a:lvl1pPr>
              <a:defRPr sz="28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371600"/>
            <a:ext cx="8382000" cy="2857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228600"/>
            <a:ext cx="0" cy="9144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10/1/2019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  <p:sldLayoutId id="214748369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raw/master/presentations/2018-07%20Webinars/FHIR%20for%20Architects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Sept 17, 2019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2020?: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wiki.hl7.org/?title=FHIR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7FE0-CB52-4F32-9B49-828ECF38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3" y="929032"/>
            <a:ext cx="3193006" cy="365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7BE35-B52B-4096-B0C9-37F17EE1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5" y="1177306"/>
            <a:ext cx="2925122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 dirty="0"/>
              <a:t>Tutorials, Connectathons</a:t>
            </a:r>
          </a:p>
          <a:p>
            <a:pPr lvl="1"/>
            <a:r>
              <a:rPr lang="en-US" dirty="0"/>
              <a:t>Jan. 31-Feb 1 Sydney, Australia</a:t>
            </a:r>
          </a:p>
          <a:p>
            <a:pPr lvl="1"/>
            <a:r>
              <a:rPr lang="en-US" dirty="0"/>
              <a:t>May 15-22 </a:t>
            </a:r>
            <a:r>
              <a:rPr lang="en-US"/>
              <a:t>San Antonio, TX</a:t>
            </a:r>
            <a:endParaRPr lang="en-US" dirty="0"/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Nov. 20-22 Amsterdam</a:t>
            </a:r>
          </a:p>
          <a:p>
            <a:r>
              <a:rPr lang="en-US" dirty="0"/>
              <a:t>FHIR Fundamentals</a:t>
            </a:r>
          </a:p>
          <a:p>
            <a:pPr lvl="1"/>
            <a:r>
              <a:rPr lang="en-CA" dirty="0"/>
              <a:t>Oct. 31-Nov. 28</a:t>
            </a:r>
            <a:endParaRPr lang="en-US" dirty="0"/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6FDA-3AF4-45BD-B24A-A16EE03A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 FHIR R4 Proficiency Exam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41CA-84FA-4C4F-AA6A-D94B9C7D3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41E1-69DB-4ADA-AC22-5D387C92C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B54454-140F-4651-A3A3-2EE370E1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371600"/>
            <a:ext cx="4171950" cy="2857500"/>
          </a:xfrm>
        </p:spPr>
        <p:txBody>
          <a:bodyPr/>
          <a:lstStyle/>
          <a:p>
            <a:r>
              <a:rPr lang="en-US" sz="2400" dirty="0"/>
              <a:t>Buy the HL7</a:t>
            </a:r>
            <a:r>
              <a:rPr lang="en-US" sz="2400" baseline="30000" dirty="0"/>
              <a:t>®</a:t>
            </a:r>
            <a:r>
              <a:rPr lang="en-US" sz="2400" dirty="0"/>
              <a:t> FHIR</a:t>
            </a:r>
            <a:r>
              <a:rPr lang="en-US" sz="2400" baseline="30000" dirty="0"/>
              <a:t>®</a:t>
            </a:r>
            <a:r>
              <a:rPr lang="en-US" sz="2400" dirty="0"/>
              <a:t> R4 Proficiency Exam, get the Exam Review class </a:t>
            </a:r>
            <a:r>
              <a:rPr lang="en-US" sz="2400" b="1" dirty="0"/>
              <a:t>half off</a:t>
            </a:r>
            <a:r>
              <a:rPr lang="en-US" sz="2400" dirty="0"/>
              <a:t>!</a:t>
            </a:r>
          </a:p>
          <a:p>
            <a:endParaRPr lang="en-US" sz="1050" dirty="0"/>
          </a:p>
          <a:p>
            <a:r>
              <a:rPr lang="en-US" sz="2400" dirty="0"/>
              <a:t>Exam review class runs September 26 &amp; 27</a:t>
            </a:r>
          </a:p>
          <a:p>
            <a:endParaRPr lang="en-US" sz="1050" dirty="0"/>
          </a:p>
          <a:p>
            <a:r>
              <a:rPr lang="en-US" sz="2400" dirty="0"/>
              <a:t>Instructor: Virginia </a:t>
            </a:r>
            <a:r>
              <a:rPr lang="en-US" sz="2400" dirty="0" err="1"/>
              <a:t>Lorenzi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640F19-F8DE-4FB5-903E-6D1F36B3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28750"/>
            <a:ext cx="340869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11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6FDA-3AF4-45BD-B24A-A16EE03A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FHIR Certified, Get Free Starbucks!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41CA-84FA-4C4F-AA6A-D94B9C7D3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41E1-69DB-4ADA-AC22-5D387C92C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B54454-140F-4651-A3A3-2EE370E1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371600"/>
            <a:ext cx="4514850" cy="28575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Sign up here </a:t>
            </a:r>
            <a:r>
              <a:rPr lang="en-US" sz="2400" b="1" dirty="0"/>
              <a:t>ONSITE AT THE WGM</a:t>
            </a:r>
            <a:r>
              <a:rPr lang="en-US" sz="2400" dirty="0"/>
              <a:t> for either:</a:t>
            </a:r>
          </a:p>
          <a:p>
            <a:endParaRPr lang="en-US" sz="1050" dirty="0"/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Any HL7 Certification Exam (including V2, V3, CDA &amp; FHIR)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HL7 FHIR R4 Exam Review Package (includes online class)</a:t>
            </a:r>
          </a:p>
          <a:p>
            <a:pPr marL="728663" lvl="1" indent="-385763">
              <a:buFont typeface="+mj-lt"/>
              <a:buAutoNum type="arabicPeriod"/>
            </a:pPr>
            <a:endParaRPr lang="en-US" sz="1050" dirty="0"/>
          </a:p>
          <a:p>
            <a:pPr marL="42863" indent="0">
              <a:buNone/>
            </a:pPr>
            <a:r>
              <a:rPr lang="en-US" sz="2400" dirty="0"/>
              <a:t>Get a $20 Starbuck gift card!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1D0B80D-DDAB-4029-91FD-96AF354E7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371600"/>
            <a:ext cx="2857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https://github.com/FHIR/documents/raw/master/presentations/2019-17%20Tutorials/Designing%20FHIR%20Solutions.pptx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919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FEFC-13A7-44F5-8A10-86A52A8E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732" y="907540"/>
            <a:ext cx="4806533" cy="364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0089-D6AD-4DE4-ABFA-900D1F3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1" y="975231"/>
            <a:ext cx="5564981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5212</TotalTime>
  <Words>9479</Words>
  <Application>Microsoft Office PowerPoint</Application>
  <PresentationFormat>On-screen Show (16:9)</PresentationFormat>
  <Paragraphs>1130</Paragraphs>
  <Slides>110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wiki.hl7.org/?title=FHIR</vt:lpstr>
      <vt:lpstr>Next steps for you</vt:lpstr>
      <vt:lpstr>Education opportunities</vt:lpstr>
      <vt:lpstr>HL7 FHIR R4 Proficiency Exam Package</vt:lpstr>
      <vt:lpstr>Get FHIR Certified, Get Free Starbucks!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263</cp:revision>
  <dcterms:created xsi:type="dcterms:W3CDTF">2019-03-22T18:05:01Z</dcterms:created>
  <dcterms:modified xsi:type="dcterms:W3CDTF">2019-10-02T04:22:13Z</dcterms:modified>
</cp:coreProperties>
</file>